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472" r:id="rId6"/>
    <p:sldId id="261" r:id="rId7"/>
    <p:sldId id="262" r:id="rId8"/>
    <p:sldId id="471" r:id="rId9"/>
    <p:sldId id="263" r:id="rId10"/>
    <p:sldId id="473" r:id="rId11"/>
    <p:sldId id="474" r:id="rId12"/>
    <p:sldId id="475" r:id="rId13"/>
    <p:sldId id="476" r:id="rId14"/>
    <p:sldId id="313" r:id="rId15"/>
    <p:sldId id="478" r:id="rId16"/>
    <p:sldId id="4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7304"/>
  </p:normalViewPr>
  <p:slideViewPr>
    <p:cSldViewPr snapToGrid="0" snapToObjects="1">
      <p:cViewPr varScale="1">
        <p:scale>
          <a:sx n="76" d="100"/>
          <a:sy n="76" d="100"/>
        </p:scale>
        <p:origin x="21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tiff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2746A5-FEC1-354D-80D1-B6AC1B14CF3F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C4B34F-67EB-794F-987A-0A3ADCBA8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57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Institute for Health Metrics and Evaluation (IHME) is an independent global health research center at the University of Washington. The Global Health Data Exchange 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GHDx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data catalog created and supported by IHME.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4B34F-67EB-794F-987A-0A3ADCBA897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2736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Institute for Health Metrics and Evaluation (IHME) is an independent global health research center at the University of Washington. The Global Health Data Exchange 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GHDx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data catalog created and supported by IHME.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4B34F-67EB-794F-987A-0A3ADCBA897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84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4B34F-67EB-794F-987A-0A3ADCBA897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98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B1F6E-A396-CF4C-8A24-8DD90FC51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21CC8A-B0DA-234C-A79E-1E94EBFE3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1A02F-B899-4444-8F85-EFA77749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7717D-CDBF-3F4E-B20C-5AFBEB23B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21FFC-3D5E-584F-A8B3-BFD1F65BE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420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AFC42-744C-014B-83D9-CB6FE4259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EE5A44-E717-534F-B172-5E3ADBC1F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3BBEF-6863-FD4A-BE0C-35B2EF7ED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57F3A-92DF-BA43-AED9-DF1C5F959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D2833A-53BE-1045-BF14-4C1E92C04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568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292FEE-984A-DF46-9D80-1B76859A19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D29601-92EF-A841-BA82-DE6756A50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DA112-3393-7041-A47A-108CAAFBC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013B6-8B5E-BE46-B635-F7E953F1D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34E0E-530F-B141-A8D6-691F5BB4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042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6D92E-8870-794B-9CFE-38DD94494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B105F-3F82-FD42-A072-FC71E65CF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5C98B-349D-6E4D-803E-92F6BC157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3B2B5-6C51-1142-9133-AF23E3E89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CD146-D47E-4D44-B7EC-9A00F3ECA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00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A688C-A97F-2849-BF30-E0CEDB503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3444F-D439-B947-BF1B-41E6EAE8B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F425F-B67A-EE4C-985D-BF1152008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DA1A4-ACA2-064C-AEF4-1F5BD4D1B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CB547-CA4F-2043-8DB3-16CB80B1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412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857E1-CF2D-EF43-8D6E-3B52F6AF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8F223-6CA5-8942-843E-9AB4E690DA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6E68F8-87B8-F248-8E95-7C0E233471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DE049A-1965-6F45-AF30-D666A2698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9D081-2D77-3344-A431-566A62E01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DD0176-05DC-8849-98D0-54278007E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447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9E4CA-A9EF-534C-8BE6-96CAB95AF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FF4EC-6F39-D346-B08A-3D5E7B4EF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C9E1E-C35B-5A46-9B3F-4E7BDFA91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BA8875-6766-F94D-BF8C-A9681C765F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1C7B6E-ABCA-9C4B-8CB4-E41102E15F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2F7D21-D408-F74B-BC2F-AFC89BA85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5B8DD8-EBB8-6E48-A316-F69BA375D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86AFD5-B616-2048-AE27-18B72B4AB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654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D225B-AE54-A948-B1EA-9484C70E5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9D2B39-5778-2147-9C0B-613FB4D98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5D8A1C-4216-EA4A-82B7-E272557B2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817569-6911-3E47-80D7-82F8EC15D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008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8DB27D-63B3-2547-9A3D-A4DDBD3BB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36084-AED7-E849-B8F9-C1DE4AEE2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CF5E11-14FA-9443-99E1-335D1BB18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700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DD56F-7968-044B-AAFA-F06EC0CC7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D07E0-B397-A74B-A9B6-88BBCABC5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B841BF-0AB0-274E-BEDB-56C7F4DE1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76D286-4B1A-C04B-946A-38D25C05B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95DF9-B543-BC45-B732-23550BB55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DE05F0-9EE0-944F-A868-560670807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67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BEC8E-8A8F-3E44-A81B-001CD63B6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3FA72C-E120-0349-9163-58BD36B0E7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8FE01D-C341-2E48-B380-A49B2F292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75697-3CCF-7640-8222-4CF51243C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0E347-AEC1-C04A-90C7-A66FC6376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BC354-C102-514C-B1AD-C2F7E29E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250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D0FEFA-D3EF-0C4D-BDC1-69B280F55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1EAEC-C8CC-2841-9FF6-E95144C6C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31671-7731-C743-A4C8-385756D59B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17F24-EDF9-0C45-BA53-75AC312E4C47}" type="datetimeFigureOut">
              <a:rPr lang="en-US" smtClean="0"/>
              <a:t>12/16/18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5368-5DC9-134F-9BB9-951526A679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6B937-042B-7B48-A61E-9FBE9D0EC7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EA109-7388-E244-937B-4F776DEA1E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84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DE645-8AA3-F448-9616-1C38436B3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EAF8D4-5155-1046-8159-84F4EEF87D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(or as some people like to call it ‘Data Science’…)</a:t>
            </a:r>
          </a:p>
        </p:txBody>
      </p:sp>
    </p:spTree>
    <p:extLst>
      <p:ext uri="{BB962C8B-B14F-4D97-AF65-F5344CB8AC3E}">
        <p14:creationId xmlns:p14="http://schemas.microsoft.com/office/powerpoint/2010/main" val="1805164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60811-A41D-3B4E-BDDA-54A03E2C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9561"/>
          </a:xfrm>
        </p:spPr>
        <p:txBody>
          <a:bodyPr/>
          <a:lstStyle/>
          <a:p>
            <a:r>
              <a:rPr lang="en-US" dirty="0"/>
              <a:t>The Global Health Data Exchange (</a:t>
            </a:r>
            <a:r>
              <a:rPr lang="en-US" dirty="0" err="1"/>
              <a:t>GHDx</a:t>
            </a:r>
            <a:r>
              <a:rPr lang="en-US" dirty="0"/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53BDB2-91A2-7144-AAEF-80F338181926}"/>
              </a:ext>
            </a:extLst>
          </p:cNvPr>
          <p:cNvSpPr/>
          <p:nvPr/>
        </p:nvSpPr>
        <p:spPr>
          <a:xfrm>
            <a:off x="7904480" y="6488668"/>
            <a:ext cx="42875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ghdx.healthdata.org</a:t>
            </a:r>
            <a:r>
              <a:rPr lang="en-US" dirty="0"/>
              <a:t>/</a:t>
            </a:r>
            <a:r>
              <a:rPr lang="en-US" dirty="0" err="1"/>
              <a:t>gbd</a:t>
            </a:r>
            <a:r>
              <a:rPr lang="en-US" dirty="0"/>
              <a:t>-results-tool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5E1BB7-56DA-DC4C-97F0-AF13F0B1E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45035"/>
            <a:ext cx="9622971" cy="492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69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92E14-58C6-5B4D-850E-A789FC0E7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4B95E-9714-AB4B-95B5-CBF33C7E6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Downloaded from </a:t>
            </a:r>
            <a:r>
              <a:rPr lang="en-US" dirty="0" err="1"/>
              <a:t>GHDx</a:t>
            </a:r>
            <a:endParaRPr lang="en-US" dirty="0"/>
          </a:p>
          <a:p>
            <a:r>
              <a:rPr lang="en-US" dirty="0"/>
              <a:t>2017 all cause of death data from all countries</a:t>
            </a:r>
          </a:p>
          <a:p>
            <a:r>
              <a:rPr lang="en-US" dirty="0"/>
              <a:t>195 countries and 133 causes of death</a:t>
            </a:r>
          </a:p>
          <a:p>
            <a:r>
              <a:rPr lang="en-US" dirty="0"/>
              <a:t>Represented as Percentage of Cause of Death by Country (‘standardization’)</a:t>
            </a:r>
          </a:p>
        </p:txBody>
      </p:sp>
    </p:spTree>
    <p:extLst>
      <p:ext uri="{BB962C8B-B14F-4D97-AF65-F5344CB8AC3E}">
        <p14:creationId xmlns:p14="http://schemas.microsoft.com/office/powerpoint/2010/main" val="1945400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60811-A41D-3B4E-BDDA-54A03E2C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90B11-8774-AB47-873B-830532ABB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2057"/>
            <a:ext cx="10515600" cy="45949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Load prepared data</a:t>
            </a:r>
          </a:p>
          <a:p>
            <a:pPr lvl="1">
              <a:buFontTx/>
              <a:buChar char="-"/>
            </a:pPr>
            <a:r>
              <a:rPr lang="en-US" dirty="0"/>
              <a:t>raw data downloaded from </a:t>
            </a:r>
            <a:r>
              <a:rPr lang="en-US" dirty="0" err="1"/>
              <a:t>GHDx</a:t>
            </a:r>
            <a:r>
              <a:rPr lang="en-US" dirty="0"/>
              <a:t> was store in </a:t>
            </a:r>
            <a:r>
              <a:rPr lang="en-US" i="1" dirty="0"/>
              <a:t>data/IHME-GBD_2017_DATA </a:t>
            </a:r>
            <a:r>
              <a:rPr lang="en-US" dirty="0"/>
              <a:t>and pre-processed and annotated by </a:t>
            </a:r>
            <a:r>
              <a:rPr lang="en-US" i="1" dirty="0" err="1"/>
              <a:t>data_preprocess.R</a:t>
            </a:r>
            <a:endParaRPr lang="en-US" i="1" dirty="0"/>
          </a:p>
          <a:p>
            <a:pPr marL="0" indent="0">
              <a:buNone/>
            </a:pPr>
            <a:r>
              <a:rPr lang="en-US" dirty="0"/>
              <a:t>Visualize Data distribution</a:t>
            </a:r>
          </a:p>
          <a:p>
            <a:pPr lvl="1">
              <a:buFontTx/>
              <a:buChar char="-"/>
            </a:pPr>
            <a:r>
              <a:rPr lang="en-US" dirty="0"/>
              <a:t>Feature reduction by Principle Component Analysis (PCA)</a:t>
            </a:r>
          </a:p>
          <a:p>
            <a:pPr lvl="1">
              <a:buFontTx/>
              <a:buChar char="-"/>
            </a:pPr>
            <a:r>
              <a:rPr lang="en-US" dirty="0"/>
              <a:t>Project on a Scatter Plot</a:t>
            </a:r>
          </a:p>
          <a:p>
            <a:pPr marL="0" indent="0">
              <a:buNone/>
            </a:pPr>
            <a:r>
              <a:rPr lang="en-US" dirty="0"/>
              <a:t>unsupervised clustering </a:t>
            </a:r>
          </a:p>
          <a:p>
            <a:pPr lvl="1">
              <a:buFontTx/>
              <a:buChar char="-"/>
            </a:pPr>
            <a:r>
              <a:rPr lang="en-US" dirty="0"/>
              <a:t>Perform Hierarchical clustering using Euclidean Distance</a:t>
            </a:r>
          </a:p>
          <a:p>
            <a:pPr marL="0" indent="0">
              <a:buNone/>
            </a:pPr>
            <a:r>
              <a:rPr lang="en-US" dirty="0"/>
              <a:t>Feature Extraction </a:t>
            </a:r>
          </a:p>
          <a:p>
            <a:pPr lvl="1">
              <a:buFontTx/>
              <a:buChar char="-"/>
            </a:pPr>
            <a:r>
              <a:rPr lang="en-US" dirty="0"/>
              <a:t>linear regression to find the most common cause of death globally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083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92E14-58C6-5B4D-850E-A789FC0E7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 Component Analysis (PCA)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4B95E-9714-AB4B-95B5-CBF33C7E6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8254"/>
            <a:ext cx="10515600" cy="12804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Feature reduction technique that convert a set of observations of possibly correlated variables into a set of linearly uncorrelated variables (Principle Component or PC’s)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B85297-2AAF-F148-AA2F-6A49B6C901EF}"/>
              </a:ext>
            </a:extLst>
          </p:cNvPr>
          <p:cNvSpPr/>
          <p:nvPr/>
        </p:nvSpPr>
        <p:spPr>
          <a:xfrm>
            <a:off x="7303931" y="6488668"/>
            <a:ext cx="48880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setosa.io</a:t>
            </a:r>
            <a:r>
              <a:rPr lang="en-US" dirty="0"/>
              <a:t>/</a:t>
            </a:r>
            <a:r>
              <a:rPr lang="en-US" dirty="0" err="1"/>
              <a:t>ev</a:t>
            </a:r>
            <a:r>
              <a:rPr lang="en-US" dirty="0"/>
              <a:t>/principal-component-analysis/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7F98C1A-2E78-5D46-9E91-839F13CA1DCC}"/>
              </a:ext>
            </a:extLst>
          </p:cNvPr>
          <p:cNvGrpSpPr/>
          <p:nvPr/>
        </p:nvGrpSpPr>
        <p:grpSpPr>
          <a:xfrm>
            <a:off x="1030514" y="2492021"/>
            <a:ext cx="9902156" cy="3741082"/>
            <a:chOff x="1030514" y="2492021"/>
            <a:chExt cx="9902156" cy="374108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409585A-E2BA-E44D-9A5F-39A767CC12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0514" y="2492021"/>
              <a:ext cx="9902156" cy="325563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C342206-DD0E-484C-A58C-17AAD5FDB208}"/>
                </a:ext>
              </a:extLst>
            </p:cNvPr>
            <p:cNvSpPr txBox="1"/>
            <p:nvPr/>
          </p:nvSpPr>
          <p:spPr>
            <a:xfrm>
              <a:off x="2467429" y="5863771"/>
              <a:ext cx="514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3-D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7130852-8585-A744-90D5-8249E631B427}"/>
                </a:ext>
              </a:extLst>
            </p:cNvPr>
            <p:cNvSpPr txBox="1"/>
            <p:nvPr/>
          </p:nvSpPr>
          <p:spPr>
            <a:xfrm>
              <a:off x="5724149" y="5863771"/>
              <a:ext cx="514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2-D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5313EBB-9EF7-E545-9FB5-85F72DB05B97}"/>
                </a:ext>
              </a:extLst>
            </p:cNvPr>
            <p:cNvSpPr txBox="1"/>
            <p:nvPr/>
          </p:nvSpPr>
          <p:spPr>
            <a:xfrm>
              <a:off x="9114858" y="5820229"/>
              <a:ext cx="514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1-D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8227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>
            <a:extLst>
              <a:ext uri="{FF2B5EF4-FFF2-40B4-BE49-F238E27FC236}">
                <a16:creationId xmlns:a16="http://schemas.microsoft.com/office/drawing/2014/main" id="{2CA19DE3-8A86-8542-9D9F-AA88A854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Hierarchical Clustering: Dendrogram</a:t>
            </a:r>
          </a:p>
        </p:txBody>
      </p:sp>
      <p:sp>
        <p:nvSpPr>
          <p:cNvPr id="52227" name="Slide Number Placeholder 4">
            <a:extLst>
              <a:ext uri="{FF2B5EF4-FFF2-40B4-BE49-F238E27FC236}">
                <a16:creationId xmlns:a16="http://schemas.microsoft.com/office/drawing/2014/main" id="{0BB82152-0CEF-C040-AE55-0555095D1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E465DE73-0D06-514D-A294-EB220A3B9384}" type="slidenum">
              <a:rPr lang="en-US" altLang="en-US" sz="1200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14</a:t>
            </a:fld>
            <a:endParaRPr lang="en-US" altLang="en-US" sz="120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BEB0F1A-98BF-6040-8881-C3AC94FA7204}"/>
              </a:ext>
            </a:extLst>
          </p:cNvPr>
          <p:cNvGrpSpPr/>
          <p:nvPr/>
        </p:nvGrpSpPr>
        <p:grpSpPr>
          <a:xfrm>
            <a:off x="5860473" y="1534885"/>
            <a:ext cx="5144983" cy="4642077"/>
            <a:chOff x="6324600" y="2209800"/>
            <a:chExt cx="3810000" cy="37338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CE8C9E-EE26-4947-AA2F-07E02334DE3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400800" y="5410200"/>
              <a:ext cx="0" cy="381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D746B7C-4F09-954B-8B7A-55A15E0EBC0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858000" y="5410200"/>
              <a:ext cx="0" cy="381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74E055F-2C66-184D-90D1-EAF2ABFE3BA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315200" y="4572000"/>
              <a:ext cx="0" cy="12192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248B9E8-09F2-7C4A-B1F5-7675DA4298A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72400" y="5181600"/>
              <a:ext cx="0" cy="6096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308200B-EB8B-C645-8C73-9DB924282AB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229600" y="5181600"/>
              <a:ext cx="0" cy="6096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733748B-B709-E544-B97B-D970B846AB1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86800" y="4267200"/>
              <a:ext cx="0" cy="1524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E49B706-5EC7-8942-9EE6-45DBAD8B253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144000" y="3733800"/>
              <a:ext cx="0" cy="2057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880D858-3BAC-C04E-9CC0-3433BFA457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601200" y="4876800"/>
              <a:ext cx="0" cy="914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559B8A3-06BD-A241-979B-112E4272F6E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058400" y="4876800"/>
              <a:ext cx="0" cy="914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47A0E9-7500-A641-99E3-A3DE75D7947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400800" y="5410200"/>
              <a:ext cx="457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DA6C410-A512-2C4C-B0D5-FD6A7DF1AEB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72400" y="5181600"/>
              <a:ext cx="457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2BB81D1-5D31-D242-9BE1-87016C2223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601200" y="4876800"/>
              <a:ext cx="457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3EB5A8F-8CD4-144C-A4A9-B6331A844BE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629400" y="4572000"/>
              <a:ext cx="0" cy="8382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17490BB-2559-CB4B-B44F-65BFA2B42F7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629400" y="4572000"/>
              <a:ext cx="6858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B60FEAC-6D30-6B49-BCEC-5EA1B24E37F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001000" y="4267200"/>
              <a:ext cx="0" cy="914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1D59A8C-DF02-E84C-8E1F-454A138BA43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001000" y="4267200"/>
              <a:ext cx="6858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09BC3B9-DEB8-EA4D-BE76-37D9100B215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305800" y="3733800"/>
              <a:ext cx="0" cy="533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D845105C-5FBC-DD4C-B7ED-3F7386395E3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305800" y="3733800"/>
              <a:ext cx="838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A5EC606-052A-264D-8B3C-15A39D83D15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829800" y="3200400"/>
              <a:ext cx="0" cy="1676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31906F38-7FBE-734D-B874-AF46EC03247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86800" y="3200400"/>
              <a:ext cx="0" cy="533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5680565-A4E6-6541-A3E9-232BBFAAD0C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86800" y="3200400"/>
              <a:ext cx="11430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22F13E8-8072-794C-A338-4D509D70EE3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220200" y="2590800"/>
              <a:ext cx="0" cy="6096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FD539DB-A8EB-884A-82D9-D9CAE80DA00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934200" y="2590800"/>
              <a:ext cx="0" cy="19812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B3DDABB-34E4-A246-BFC4-DE8E3330228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934200" y="2590800"/>
              <a:ext cx="22860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A86B0A5-661F-1B43-8360-35245C1ED07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077200" y="2209800"/>
              <a:ext cx="0" cy="381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EB2DC39D-7C98-F54E-9AB1-585B5478A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46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648A102C-1C6D-C040-B527-4AF1EABC2B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5F9FA8-CC85-3D46-A3F3-6802133C51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90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5E5CDEE-7386-A944-BE1C-E09209E17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962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4344BDF3-63E6-E84C-BF3B-CF5E28D98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34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C42566A5-7F11-4943-BADA-5359EF75B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106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0712C862-8467-C142-9FDC-E7F5DAA3AE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78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2EEFCD21-F791-BB4B-BF5E-C9B91ECB2A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50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FBEA4F4-7E6D-6E4A-A009-E8EF3F782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22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52262" name="Content Placeholder 7">
            <a:extLst>
              <a:ext uri="{FF2B5EF4-FFF2-40B4-BE49-F238E27FC236}">
                <a16:creationId xmlns:a16="http://schemas.microsoft.com/office/drawing/2014/main" id="{5AD15548-F6A8-5F46-88B6-3162D251B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96177" cy="4351338"/>
          </a:xfrm>
        </p:spPr>
        <p:txBody>
          <a:bodyPr>
            <a:normAutofit fontScale="77500" lnSpcReduction="20000"/>
          </a:bodyPr>
          <a:lstStyle/>
          <a:p>
            <a:pPr marL="342900" lvl="1" indent="-342900">
              <a:buClr>
                <a:srgbClr val="437085"/>
              </a:buClr>
            </a:pPr>
            <a:r>
              <a:rPr lang="en-US" altLang="zh-CN" sz="32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Determine pairwise distance between all samples with each sample being its own cluster</a:t>
            </a:r>
          </a:p>
          <a:p>
            <a:pPr marL="342900" lvl="1" indent="-342900">
              <a:buClr>
                <a:srgbClr val="437085"/>
              </a:buClr>
            </a:pPr>
            <a:endParaRPr lang="en-US" altLang="zh-CN" sz="320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342900" lvl="1" indent="-342900">
              <a:buClr>
                <a:srgbClr val="437085"/>
              </a:buClr>
            </a:pPr>
            <a:r>
              <a:rPr lang="en-US" altLang="zh-CN" sz="32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Connect closest pair of cluster until there is only one</a:t>
            </a:r>
          </a:p>
          <a:p>
            <a:pPr marL="0" lvl="1" indent="0">
              <a:buClr>
                <a:srgbClr val="437085"/>
              </a:buClr>
              <a:buNone/>
            </a:pPr>
            <a:endParaRPr lang="en-US" altLang="zh-CN" sz="320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342900" lvl="1" indent="-342900">
              <a:buClr>
                <a:srgbClr val="437085"/>
              </a:buClr>
            </a:pPr>
            <a:r>
              <a:rPr lang="en-US" altLang="zh-CN" sz="32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Cutting the dendrogram at a desired level to obtain desired number of clusters</a:t>
            </a:r>
          </a:p>
        </p:txBody>
      </p:sp>
    </p:spTree>
    <p:extLst>
      <p:ext uri="{BB962C8B-B14F-4D97-AF65-F5344CB8AC3E}">
        <p14:creationId xmlns:p14="http://schemas.microsoft.com/office/powerpoint/2010/main" val="2385970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>
            <a:extLst>
              <a:ext uri="{FF2B5EF4-FFF2-40B4-BE49-F238E27FC236}">
                <a16:creationId xmlns:a16="http://schemas.microsoft.com/office/drawing/2014/main" id="{2CA19DE3-8A86-8542-9D9F-AA88A854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Hierarchical Clustering: Dendrogram</a:t>
            </a:r>
          </a:p>
        </p:txBody>
      </p:sp>
      <p:sp>
        <p:nvSpPr>
          <p:cNvPr id="52227" name="Slide Number Placeholder 4">
            <a:extLst>
              <a:ext uri="{FF2B5EF4-FFF2-40B4-BE49-F238E27FC236}">
                <a16:creationId xmlns:a16="http://schemas.microsoft.com/office/drawing/2014/main" id="{0BB82152-0CEF-C040-AE55-0555095D1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E465DE73-0D06-514D-A294-EB220A3B9384}" type="slidenum">
              <a:rPr lang="en-US" altLang="en-US" sz="1200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15</a:t>
            </a:fld>
            <a:endParaRPr lang="en-US" altLang="en-US" sz="120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BEB0F1A-98BF-6040-8881-C3AC94FA7204}"/>
              </a:ext>
            </a:extLst>
          </p:cNvPr>
          <p:cNvGrpSpPr/>
          <p:nvPr/>
        </p:nvGrpSpPr>
        <p:grpSpPr>
          <a:xfrm>
            <a:off x="5860473" y="1534885"/>
            <a:ext cx="5144983" cy="4642077"/>
            <a:chOff x="6324600" y="2209800"/>
            <a:chExt cx="3810000" cy="37338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CE8C9E-EE26-4947-AA2F-07E02334DE3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400800" y="5410200"/>
              <a:ext cx="0" cy="381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D746B7C-4F09-954B-8B7A-55A15E0EBC0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858000" y="5410200"/>
              <a:ext cx="0" cy="381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74E055F-2C66-184D-90D1-EAF2ABFE3BA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315200" y="4572000"/>
              <a:ext cx="0" cy="12192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248B9E8-09F2-7C4A-B1F5-7675DA4298A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72400" y="5181600"/>
              <a:ext cx="0" cy="6096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308200B-EB8B-C645-8C73-9DB924282AB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229600" y="5181600"/>
              <a:ext cx="0" cy="6096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733748B-B709-E544-B97B-D970B846AB1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86800" y="4267200"/>
              <a:ext cx="0" cy="1524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E49B706-5EC7-8942-9EE6-45DBAD8B253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144000" y="3733800"/>
              <a:ext cx="0" cy="2057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880D858-3BAC-C04E-9CC0-3433BFA457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601200" y="4876800"/>
              <a:ext cx="0" cy="914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559B8A3-06BD-A241-979B-112E4272F6E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058400" y="4876800"/>
              <a:ext cx="0" cy="914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47A0E9-7500-A641-99E3-A3DE75D7947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400800" y="5410200"/>
              <a:ext cx="457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DA6C410-A512-2C4C-B0D5-FD6A7DF1AEB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72400" y="5181600"/>
              <a:ext cx="457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2BB81D1-5D31-D242-9BE1-87016C2223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601200" y="4876800"/>
              <a:ext cx="457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3EB5A8F-8CD4-144C-A4A9-B6331A844BE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629400" y="4572000"/>
              <a:ext cx="0" cy="8382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17490BB-2559-CB4B-B44F-65BFA2B42F7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629400" y="4572000"/>
              <a:ext cx="6858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B60FEAC-6D30-6B49-BCEC-5EA1B24E37F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001000" y="4267200"/>
              <a:ext cx="0" cy="914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1D59A8C-DF02-E84C-8E1F-454A138BA43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001000" y="4267200"/>
              <a:ext cx="6858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09BC3B9-DEB8-EA4D-BE76-37D9100B215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305800" y="3733800"/>
              <a:ext cx="0" cy="533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D845105C-5FBC-DD4C-B7ED-3F7386395E3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305800" y="3733800"/>
              <a:ext cx="838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A5EC606-052A-264D-8B3C-15A39D83D15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829800" y="3200400"/>
              <a:ext cx="0" cy="1676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31906F38-7FBE-734D-B874-AF46EC03247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86800" y="3200400"/>
              <a:ext cx="0" cy="533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5680565-A4E6-6541-A3E9-232BBFAAD0C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86800" y="3200400"/>
              <a:ext cx="11430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22F13E8-8072-794C-A338-4D509D70EE3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220200" y="2590800"/>
              <a:ext cx="0" cy="6096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FD539DB-A8EB-884A-82D9-D9CAE80DA00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934200" y="2590800"/>
              <a:ext cx="0" cy="19812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B3DDABB-34E4-A246-BFC4-DE8E3330228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934200" y="2590800"/>
              <a:ext cx="22860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A86B0A5-661F-1B43-8360-35245C1ED07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077200" y="2209800"/>
              <a:ext cx="0" cy="381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EB2DC39D-7C98-F54E-9AB1-585B5478A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46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648A102C-1C6D-C040-B527-4AF1EABC2B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5F9FA8-CC85-3D46-A3F3-6802133C51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90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5E5CDEE-7386-A944-BE1C-E09209E17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962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4344BDF3-63E6-E84C-BF3B-CF5E28D98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34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C42566A5-7F11-4943-BADA-5359EF75B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106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0712C862-8467-C142-9FDC-E7F5DAA3AE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78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2EEFCD21-F791-BB4B-BF5E-C9B91ECB2A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50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FBEA4F4-7E6D-6E4A-A009-E8EF3F782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22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52262" name="Content Placeholder 7">
            <a:extLst>
              <a:ext uri="{FF2B5EF4-FFF2-40B4-BE49-F238E27FC236}">
                <a16:creationId xmlns:a16="http://schemas.microsoft.com/office/drawing/2014/main" id="{5AD15548-F6A8-5F46-88B6-3162D251B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96177" cy="4351338"/>
          </a:xfrm>
        </p:spPr>
        <p:txBody>
          <a:bodyPr>
            <a:normAutofit fontScale="77500" lnSpcReduction="20000"/>
          </a:bodyPr>
          <a:lstStyle/>
          <a:p>
            <a:pPr marL="342900" lvl="1" indent="-342900">
              <a:buClr>
                <a:srgbClr val="437085"/>
              </a:buClr>
            </a:pPr>
            <a:r>
              <a:rPr lang="en-US" altLang="zh-CN" sz="32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Determine pairwise distance between all samples with each sample being its own cluster</a:t>
            </a:r>
          </a:p>
          <a:p>
            <a:pPr marL="342900" lvl="1" indent="-342900">
              <a:buClr>
                <a:srgbClr val="437085"/>
              </a:buClr>
            </a:pPr>
            <a:endParaRPr lang="en-US" altLang="zh-CN" sz="320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342900" lvl="1" indent="-342900">
              <a:buClr>
                <a:srgbClr val="437085"/>
              </a:buClr>
            </a:pPr>
            <a:r>
              <a:rPr lang="en-US" altLang="zh-CN" sz="32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Connect closest pair of cluster until there is only one</a:t>
            </a:r>
          </a:p>
          <a:p>
            <a:pPr marL="0" lvl="1" indent="0">
              <a:buClr>
                <a:srgbClr val="437085"/>
              </a:buClr>
              <a:buNone/>
            </a:pPr>
            <a:endParaRPr lang="en-US" altLang="zh-CN" sz="320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342900" lvl="1" indent="-342900">
              <a:buClr>
                <a:srgbClr val="437085"/>
              </a:buClr>
            </a:pPr>
            <a:r>
              <a:rPr lang="en-US" altLang="zh-CN" sz="32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Cutting the dendrogram at a desired level to obtain desired number of clusters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B39E38-F8AF-4E4A-B8AB-7FF4301A7851}"/>
              </a:ext>
            </a:extLst>
          </p:cNvPr>
          <p:cNvSpPr/>
          <p:nvPr/>
        </p:nvSpPr>
        <p:spPr>
          <a:xfrm>
            <a:off x="5735782" y="5832764"/>
            <a:ext cx="1108363" cy="52358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77F443F-3084-5242-9F0F-8F18326C63AB}"/>
              </a:ext>
            </a:extLst>
          </p:cNvPr>
          <p:cNvSpPr/>
          <p:nvPr/>
        </p:nvSpPr>
        <p:spPr>
          <a:xfrm>
            <a:off x="7593618" y="5820432"/>
            <a:ext cx="1108363" cy="52358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A1EE9DC-D302-AE44-BD21-1A79B21B679D}"/>
              </a:ext>
            </a:extLst>
          </p:cNvPr>
          <p:cNvSpPr/>
          <p:nvPr/>
        </p:nvSpPr>
        <p:spPr>
          <a:xfrm>
            <a:off x="10049356" y="5817464"/>
            <a:ext cx="1108363" cy="52358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607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>
            <a:extLst>
              <a:ext uri="{FF2B5EF4-FFF2-40B4-BE49-F238E27FC236}">
                <a16:creationId xmlns:a16="http://schemas.microsoft.com/office/drawing/2014/main" id="{2CA19DE3-8A86-8542-9D9F-AA88A854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Hierarchical Clustering: Dendrogram</a:t>
            </a:r>
          </a:p>
        </p:txBody>
      </p:sp>
      <p:sp>
        <p:nvSpPr>
          <p:cNvPr id="52227" name="Slide Number Placeholder 4">
            <a:extLst>
              <a:ext uri="{FF2B5EF4-FFF2-40B4-BE49-F238E27FC236}">
                <a16:creationId xmlns:a16="http://schemas.microsoft.com/office/drawing/2014/main" id="{0BB82152-0CEF-C040-AE55-0555095D1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anose="020B0602030504020204" pitchFamily="34" charset="77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E465DE73-0D06-514D-A294-EB220A3B9384}" type="slidenum">
              <a:rPr lang="en-US" altLang="en-US" sz="1200">
                <a:solidFill>
                  <a:srgbClr val="898989"/>
                </a:solidFill>
                <a:latin typeface="Calibri" panose="020F0502020204030204" pitchFamily="34" charset="0"/>
              </a:rPr>
              <a:pPr eaLnBrk="1" hangingPunct="1"/>
              <a:t>16</a:t>
            </a:fld>
            <a:endParaRPr lang="en-US" altLang="en-US" sz="1200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BEB0F1A-98BF-6040-8881-C3AC94FA7204}"/>
              </a:ext>
            </a:extLst>
          </p:cNvPr>
          <p:cNvGrpSpPr/>
          <p:nvPr/>
        </p:nvGrpSpPr>
        <p:grpSpPr>
          <a:xfrm>
            <a:off x="5860473" y="1534885"/>
            <a:ext cx="5144983" cy="4642077"/>
            <a:chOff x="6324600" y="2209800"/>
            <a:chExt cx="3810000" cy="37338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9CE8C9E-EE26-4947-AA2F-07E02334DE3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400800" y="5410200"/>
              <a:ext cx="0" cy="381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D746B7C-4F09-954B-8B7A-55A15E0EBC0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858000" y="5410200"/>
              <a:ext cx="0" cy="381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74E055F-2C66-184D-90D1-EAF2ABFE3BA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315200" y="4572000"/>
              <a:ext cx="0" cy="12192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248B9E8-09F2-7C4A-B1F5-7675DA4298A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72400" y="5181600"/>
              <a:ext cx="0" cy="6096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308200B-EB8B-C645-8C73-9DB924282AB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229600" y="5181600"/>
              <a:ext cx="0" cy="6096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D733748B-B709-E544-B97B-D970B846AB1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86800" y="4267200"/>
              <a:ext cx="0" cy="1524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8E49B706-5EC7-8942-9EE6-45DBAD8B253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144000" y="3733800"/>
              <a:ext cx="0" cy="2057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880D858-3BAC-C04E-9CC0-3433BFA457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601200" y="4876800"/>
              <a:ext cx="0" cy="914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559B8A3-06BD-A241-979B-112E4272F6E4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0058400" y="4876800"/>
              <a:ext cx="0" cy="914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47A0E9-7500-A641-99E3-A3DE75D7947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400800" y="5410200"/>
              <a:ext cx="457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DA6C410-A512-2C4C-B0D5-FD6A7DF1AEB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772400" y="5181600"/>
              <a:ext cx="457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2BB81D1-5D31-D242-9BE1-87016C2223F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601200" y="4876800"/>
              <a:ext cx="457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3EB5A8F-8CD4-144C-A4A9-B6331A844BE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629400" y="4572000"/>
              <a:ext cx="0" cy="8382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17490BB-2559-CB4B-B44F-65BFA2B42F7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629400" y="4572000"/>
              <a:ext cx="6858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B60FEAC-6D30-6B49-BCEC-5EA1B24E37F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001000" y="4267200"/>
              <a:ext cx="0" cy="914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1D59A8C-DF02-E84C-8E1F-454A138BA43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001000" y="4267200"/>
              <a:ext cx="6858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09BC3B9-DEB8-EA4D-BE76-37D9100B215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305800" y="3733800"/>
              <a:ext cx="0" cy="533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D845105C-5FBC-DD4C-B7ED-3F7386395E3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305800" y="3733800"/>
              <a:ext cx="8382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A5EC606-052A-264D-8B3C-15A39D83D15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829800" y="3200400"/>
              <a:ext cx="0" cy="1676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31906F38-7FBE-734D-B874-AF46EC03247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86800" y="3200400"/>
              <a:ext cx="0" cy="5334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5680565-A4E6-6541-A3E9-232BBFAAD0C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86800" y="3200400"/>
              <a:ext cx="11430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22F13E8-8072-794C-A338-4D509D70EE3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9220200" y="2590800"/>
              <a:ext cx="0" cy="6096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FD539DB-A8EB-884A-82D9-D9CAE80DA00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934200" y="2590800"/>
              <a:ext cx="0" cy="19812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B3DDABB-34E4-A246-BFC4-DE8E3330228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6934200" y="2590800"/>
              <a:ext cx="2286000" cy="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A86B0A5-661F-1B43-8360-35245C1ED07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077200" y="2209800"/>
              <a:ext cx="0" cy="381000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EB2DC39D-7C98-F54E-9AB1-585B5478A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46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648A102C-1C6D-C040-B527-4AF1EABC2B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818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5F9FA8-CC85-3D46-A3F3-6802133C51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90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5E5CDEE-7386-A944-BE1C-E09209E17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962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4344BDF3-63E6-E84C-BF3B-CF5E28D98D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34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C42566A5-7F11-4943-BADA-5359EF75B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106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0712C862-8467-C142-9FDC-E7F5DAA3AE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78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2EEFCD21-F791-BB4B-BF5E-C9B91ECB2A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250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FBEA4F4-7E6D-6E4A-A009-E8EF3F782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2200" y="5791200"/>
              <a:ext cx="152400" cy="152400"/>
            </a:xfrm>
            <a:prstGeom prst="ellipse">
              <a:avLst/>
            </a:prstGeom>
            <a:gradFill rotWithShape="1">
              <a:gsLst>
                <a:gs pos="0">
                  <a:srgbClr val="AFCCDF"/>
                </a:gs>
                <a:gs pos="100000">
                  <a:srgbClr val="39748F"/>
                </a:gs>
              </a:gsLst>
              <a:lin ang="5400000"/>
            </a:gradFill>
            <a:ln w="9525">
              <a:solidFill>
                <a:srgbClr val="406E84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anose="020B0602030504020204" pitchFamily="34" charset="77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/>
              <a:endParaRPr lang="en-US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52262" name="Content Placeholder 7">
            <a:extLst>
              <a:ext uri="{FF2B5EF4-FFF2-40B4-BE49-F238E27FC236}">
                <a16:creationId xmlns:a16="http://schemas.microsoft.com/office/drawing/2014/main" id="{5AD15548-F6A8-5F46-88B6-3162D251B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096177" cy="4351338"/>
          </a:xfrm>
        </p:spPr>
        <p:txBody>
          <a:bodyPr>
            <a:normAutofit fontScale="77500" lnSpcReduction="20000"/>
          </a:bodyPr>
          <a:lstStyle/>
          <a:p>
            <a:pPr marL="342900" lvl="1" indent="-342900">
              <a:buClr>
                <a:srgbClr val="437085"/>
              </a:buClr>
            </a:pPr>
            <a:r>
              <a:rPr lang="en-US" altLang="zh-CN" sz="32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Determine pairwise distance between all samples with each sample being its own cluster</a:t>
            </a:r>
          </a:p>
          <a:p>
            <a:pPr marL="342900" lvl="1" indent="-342900">
              <a:buClr>
                <a:srgbClr val="437085"/>
              </a:buClr>
            </a:pPr>
            <a:endParaRPr lang="en-US" altLang="zh-CN" sz="320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342900" lvl="1" indent="-342900">
              <a:buClr>
                <a:srgbClr val="437085"/>
              </a:buClr>
            </a:pPr>
            <a:r>
              <a:rPr lang="en-US" altLang="zh-CN" sz="32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Connect closest pair of cluster until there is only one</a:t>
            </a:r>
          </a:p>
          <a:p>
            <a:pPr marL="0" lvl="1" indent="0">
              <a:buClr>
                <a:srgbClr val="437085"/>
              </a:buClr>
              <a:buNone/>
            </a:pPr>
            <a:endParaRPr lang="en-US" altLang="zh-CN" sz="320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342900" lvl="1" indent="-342900">
              <a:buClr>
                <a:srgbClr val="437085"/>
              </a:buClr>
            </a:pPr>
            <a:r>
              <a:rPr lang="en-US" altLang="zh-CN" sz="32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Cutting the dendrogram at a desired level to obtain desired number of clusters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6B39E38-F8AF-4E4A-B8AB-7FF4301A7851}"/>
              </a:ext>
            </a:extLst>
          </p:cNvPr>
          <p:cNvSpPr/>
          <p:nvPr/>
        </p:nvSpPr>
        <p:spPr>
          <a:xfrm>
            <a:off x="5735782" y="5832764"/>
            <a:ext cx="1108363" cy="52358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77F443F-3084-5242-9F0F-8F18326C63AB}"/>
              </a:ext>
            </a:extLst>
          </p:cNvPr>
          <p:cNvSpPr/>
          <p:nvPr/>
        </p:nvSpPr>
        <p:spPr>
          <a:xfrm>
            <a:off x="7593618" y="5820432"/>
            <a:ext cx="1108363" cy="52358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A1EE9DC-D302-AE44-BD21-1A79B21B679D}"/>
              </a:ext>
            </a:extLst>
          </p:cNvPr>
          <p:cNvSpPr/>
          <p:nvPr/>
        </p:nvSpPr>
        <p:spPr>
          <a:xfrm>
            <a:off x="10049356" y="5817464"/>
            <a:ext cx="1108363" cy="52358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399261D9-9D0F-F740-AF5A-27692A814DC1}"/>
              </a:ext>
            </a:extLst>
          </p:cNvPr>
          <p:cNvSpPr/>
          <p:nvPr/>
        </p:nvSpPr>
        <p:spPr>
          <a:xfrm>
            <a:off x="5642285" y="5638800"/>
            <a:ext cx="1806869" cy="917106"/>
          </a:xfrm>
          <a:prstGeom prst="ellipse">
            <a:avLst/>
          </a:prstGeom>
          <a:noFill/>
          <a:ln w="28575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62FFF91-6D6F-C048-8503-0BD1F5C1E2DD}"/>
              </a:ext>
            </a:extLst>
          </p:cNvPr>
          <p:cNvSpPr/>
          <p:nvPr/>
        </p:nvSpPr>
        <p:spPr>
          <a:xfrm>
            <a:off x="7536870" y="5623673"/>
            <a:ext cx="1806869" cy="917106"/>
          </a:xfrm>
          <a:prstGeom prst="ellipse">
            <a:avLst/>
          </a:prstGeom>
          <a:noFill/>
          <a:ln w="28575"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33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E97CC-376E-FA41-8670-C676E79BA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‘Data Science’?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741131-91EA-124B-9DCA-4BE1723BD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764" y="2278742"/>
            <a:ext cx="3745377" cy="349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742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E97CC-376E-FA41-8670-C676E79BA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‘Data Science’?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A667FB-39B1-6448-A091-F4B23B165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11" y="2162287"/>
            <a:ext cx="4308653" cy="39090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38AABD-1184-3B4B-A941-AF0E0ABB19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72" b="100000" l="3598" r="9886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55454" y="1873868"/>
            <a:ext cx="4636546" cy="41974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741131-91EA-124B-9DCA-4BE1723BD1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9764" y="2278742"/>
            <a:ext cx="3745377" cy="349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01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E97CC-376E-FA41-8670-C676E79BA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‘Data Science’?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1F034D-6E08-2740-A75E-364EA7C3BB78}"/>
              </a:ext>
            </a:extLst>
          </p:cNvPr>
          <p:cNvSpPr/>
          <p:nvPr/>
        </p:nvSpPr>
        <p:spPr>
          <a:xfrm>
            <a:off x="6168572" y="2989942"/>
            <a:ext cx="2077357" cy="643207"/>
          </a:xfrm>
          <a:prstGeom prst="rect">
            <a:avLst/>
          </a:prstGeom>
          <a:solidFill>
            <a:schemeClr val="accent6">
              <a:alpha val="8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SCIENCE</a:t>
            </a:r>
          </a:p>
        </p:txBody>
      </p:sp>
    </p:spTree>
    <p:extLst>
      <p:ext uri="{BB962C8B-B14F-4D97-AF65-F5344CB8AC3E}">
        <p14:creationId xmlns:p14="http://schemas.microsoft.com/office/powerpoint/2010/main" val="829816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E97CC-376E-FA41-8670-C676E79BA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‘Data Science’?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35CE387-FC5F-2C41-BEE1-A1820877D72B}"/>
              </a:ext>
            </a:extLst>
          </p:cNvPr>
          <p:cNvSpPr/>
          <p:nvPr/>
        </p:nvSpPr>
        <p:spPr>
          <a:xfrm>
            <a:off x="4034971" y="2235200"/>
            <a:ext cx="2017485" cy="1980959"/>
          </a:xfrm>
          <a:prstGeom prst="ellipse">
            <a:avLst/>
          </a:prstGeom>
          <a:solidFill>
            <a:schemeClr val="accent1">
              <a:alpha val="8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1F034D-6E08-2740-A75E-364EA7C3BB78}"/>
              </a:ext>
            </a:extLst>
          </p:cNvPr>
          <p:cNvSpPr/>
          <p:nvPr/>
        </p:nvSpPr>
        <p:spPr>
          <a:xfrm>
            <a:off x="6168572" y="2989942"/>
            <a:ext cx="2077357" cy="643207"/>
          </a:xfrm>
          <a:prstGeom prst="rect">
            <a:avLst/>
          </a:prstGeom>
          <a:solidFill>
            <a:schemeClr val="accent6">
              <a:alpha val="8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SCIENCE</a:t>
            </a:r>
          </a:p>
        </p:txBody>
      </p:sp>
    </p:spTree>
    <p:extLst>
      <p:ext uri="{BB962C8B-B14F-4D97-AF65-F5344CB8AC3E}">
        <p14:creationId xmlns:p14="http://schemas.microsoft.com/office/powerpoint/2010/main" val="3301185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7D7E83C-224B-3941-A666-67B5A1AD2A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41" t="2724" r="11277" b="29439"/>
          <a:stretch/>
        </p:blipFill>
        <p:spPr>
          <a:xfrm>
            <a:off x="1507671" y="1397238"/>
            <a:ext cx="9552214" cy="5344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2E97CC-376E-FA41-8670-C676E79BA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‘Data Science’?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35CE387-FC5F-2C41-BEE1-A1820877D72B}"/>
              </a:ext>
            </a:extLst>
          </p:cNvPr>
          <p:cNvSpPr/>
          <p:nvPr/>
        </p:nvSpPr>
        <p:spPr>
          <a:xfrm>
            <a:off x="4034971" y="2235200"/>
            <a:ext cx="2017485" cy="1980959"/>
          </a:xfrm>
          <a:prstGeom prst="ellipse">
            <a:avLst/>
          </a:prstGeom>
          <a:solidFill>
            <a:schemeClr val="accent1">
              <a:alpha val="8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1F034D-6E08-2740-A75E-364EA7C3BB78}"/>
              </a:ext>
            </a:extLst>
          </p:cNvPr>
          <p:cNvSpPr/>
          <p:nvPr/>
        </p:nvSpPr>
        <p:spPr>
          <a:xfrm>
            <a:off x="6168572" y="2989942"/>
            <a:ext cx="2077357" cy="643207"/>
          </a:xfrm>
          <a:prstGeom prst="rect">
            <a:avLst/>
          </a:prstGeom>
          <a:solidFill>
            <a:schemeClr val="accent6">
              <a:alpha val="8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SCIENCE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0109BB-00EA-A54D-966F-49EE3A5A7843}"/>
              </a:ext>
            </a:extLst>
          </p:cNvPr>
          <p:cNvSpPr txBox="1"/>
          <p:nvPr/>
        </p:nvSpPr>
        <p:spPr>
          <a:xfrm>
            <a:off x="4216971" y="4932403"/>
            <a:ext cx="4164602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4800" b="1" dirty="0"/>
              <a:t>DATA SCIENCE!!</a:t>
            </a:r>
          </a:p>
        </p:txBody>
      </p:sp>
    </p:spTree>
    <p:extLst>
      <p:ext uri="{BB962C8B-B14F-4D97-AF65-F5344CB8AC3E}">
        <p14:creationId xmlns:p14="http://schemas.microsoft.com/office/powerpoint/2010/main" val="3205226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95F6F-7E65-E841-BECD-8A0C6FD30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typical questions when we get a lot of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44E41-3846-8E49-B9E9-C7DB91398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5543"/>
            <a:ext cx="10515600" cy="3912734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/>
              <a:t>Are there unknown sample groups defined by the data?</a:t>
            </a:r>
          </a:p>
          <a:p>
            <a:pPr marL="457200" lvl="1" indent="0">
              <a:buNone/>
            </a:pPr>
            <a:r>
              <a:rPr lang="en-US" sz="3200" dirty="0"/>
              <a:t>- unsupervised analysis (i.e. hierarchical clustering)</a:t>
            </a:r>
          </a:p>
          <a:p>
            <a:endParaRPr lang="en-US" sz="3600" dirty="0"/>
          </a:p>
          <a:p>
            <a:r>
              <a:rPr lang="en-US" sz="3600" dirty="0"/>
              <a:t>What are the important features that associate with the data pattern ? </a:t>
            </a:r>
          </a:p>
          <a:p>
            <a:pPr lvl="1">
              <a:buFontTx/>
              <a:buChar char="-"/>
            </a:pPr>
            <a:r>
              <a:rPr lang="en-US" sz="3200" dirty="0"/>
              <a:t>feature extraction (i.e. generalized linear regression)</a:t>
            </a:r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Can the selected features be used in a predictive model 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3435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C6BFE-BE03-DE4C-9C1C-7DA78F184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9517"/>
          </a:xfrm>
        </p:spPr>
        <p:txBody>
          <a:bodyPr>
            <a:normAutofit/>
          </a:bodyPr>
          <a:lstStyle/>
          <a:p>
            <a:r>
              <a:rPr lang="en-US" dirty="0"/>
              <a:t>Generalized Data Analysis Workflow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29AEF0-5A12-794A-8B2F-2B9F8A327885}"/>
              </a:ext>
            </a:extLst>
          </p:cNvPr>
          <p:cNvSpPr txBox="1"/>
          <p:nvPr/>
        </p:nvSpPr>
        <p:spPr>
          <a:xfrm>
            <a:off x="594814" y="1748372"/>
            <a:ext cx="2314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Raw feature data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78B3A84-B668-A345-9CEE-3A47250B37F0}"/>
              </a:ext>
            </a:extLst>
          </p:cNvPr>
          <p:cNvGrpSpPr/>
          <p:nvPr/>
        </p:nvGrpSpPr>
        <p:grpSpPr>
          <a:xfrm>
            <a:off x="4707616" y="664035"/>
            <a:ext cx="3269838" cy="6155998"/>
            <a:chOff x="4707616" y="664035"/>
            <a:chExt cx="3269838" cy="615599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45E1436-FFAE-B14A-8F5F-16C5CDBDDB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 rot="3097359" flipV="1">
              <a:off x="3018000" y="2353651"/>
              <a:ext cx="6155998" cy="277676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813C324-34EE-124A-B8C7-664D673BAEE7}"/>
                </a:ext>
              </a:extLst>
            </p:cNvPr>
            <p:cNvSpPr/>
            <p:nvPr/>
          </p:nvSpPr>
          <p:spPr>
            <a:xfrm rot="2927902">
              <a:off x="5978013" y="4504281"/>
              <a:ext cx="616958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AF50C8-D5E0-7544-BAFC-BE37214561EF}"/>
                </a:ext>
              </a:extLst>
            </p:cNvPr>
            <p:cNvSpPr/>
            <p:nvPr/>
          </p:nvSpPr>
          <p:spPr>
            <a:xfrm rot="3131834">
              <a:off x="7150708" y="3465084"/>
              <a:ext cx="739091" cy="91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F390694-D816-D444-880A-FFB6C3B61AFB}"/>
              </a:ext>
            </a:extLst>
          </p:cNvPr>
          <p:cNvSpPr txBox="1"/>
          <p:nvPr/>
        </p:nvSpPr>
        <p:spPr>
          <a:xfrm>
            <a:off x="2301850" y="2782616"/>
            <a:ext cx="25937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Data Normalization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87E050-586E-8748-B2EE-21E03CE71F60}"/>
              </a:ext>
            </a:extLst>
          </p:cNvPr>
          <p:cNvSpPr txBox="1"/>
          <p:nvPr/>
        </p:nvSpPr>
        <p:spPr>
          <a:xfrm>
            <a:off x="5657071" y="2058856"/>
            <a:ext cx="4096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Data Wrangling and Imputation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DAB526-CF59-724E-8FCF-1D4B9DBA38FD}"/>
              </a:ext>
            </a:extLst>
          </p:cNvPr>
          <p:cNvSpPr txBox="1"/>
          <p:nvPr/>
        </p:nvSpPr>
        <p:spPr>
          <a:xfrm>
            <a:off x="6626907" y="3135358"/>
            <a:ext cx="4323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Unsupervised clustering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51E9A77-3244-F145-81A2-18A39BE57DFA}"/>
              </a:ext>
            </a:extLst>
          </p:cNvPr>
          <p:cNvSpPr/>
          <p:nvPr/>
        </p:nvSpPr>
        <p:spPr>
          <a:xfrm>
            <a:off x="4621253" y="2246201"/>
            <a:ext cx="274320" cy="27432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38170F-CD5F-5748-AF85-80603B502A35}"/>
              </a:ext>
            </a:extLst>
          </p:cNvPr>
          <p:cNvSpPr/>
          <p:nvPr/>
        </p:nvSpPr>
        <p:spPr>
          <a:xfrm>
            <a:off x="5348728" y="2794064"/>
            <a:ext cx="274320" cy="27432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F8122FB-FA09-DE4D-82F5-AF1BE3338020}"/>
              </a:ext>
            </a:extLst>
          </p:cNvPr>
          <p:cNvSpPr/>
          <p:nvPr/>
        </p:nvSpPr>
        <p:spPr>
          <a:xfrm>
            <a:off x="6027387" y="3467713"/>
            <a:ext cx="274320" cy="27432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31A4025-5640-5C45-95FB-69E00718056D}"/>
              </a:ext>
            </a:extLst>
          </p:cNvPr>
          <p:cNvSpPr/>
          <p:nvPr/>
        </p:nvSpPr>
        <p:spPr>
          <a:xfrm>
            <a:off x="6694493" y="4181065"/>
            <a:ext cx="274320" cy="27432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817972-0E58-1348-93CB-454E22C95427}"/>
              </a:ext>
            </a:extLst>
          </p:cNvPr>
          <p:cNvSpPr txBox="1"/>
          <p:nvPr/>
        </p:nvSpPr>
        <p:spPr>
          <a:xfrm>
            <a:off x="838198" y="1117175"/>
            <a:ext cx="53631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When you know very little about the data at hand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6DD047-5086-A84E-9D41-C4E0619DAEC7}"/>
              </a:ext>
            </a:extLst>
          </p:cNvPr>
          <p:cNvSpPr txBox="1"/>
          <p:nvPr/>
        </p:nvSpPr>
        <p:spPr>
          <a:xfrm>
            <a:off x="3842200" y="4224552"/>
            <a:ext cx="2558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Feature extraction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7EB324-10DA-A64B-9B6C-373153F89976}"/>
              </a:ext>
            </a:extLst>
          </p:cNvPr>
          <p:cNvSpPr txBox="1"/>
          <p:nvPr/>
        </p:nvSpPr>
        <p:spPr>
          <a:xfrm>
            <a:off x="8145065" y="6046095"/>
            <a:ext cx="2558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Predictive Model Construction</a:t>
            </a:r>
          </a:p>
        </p:txBody>
      </p:sp>
    </p:spTree>
    <p:extLst>
      <p:ext uri="{BB962C8B-B14F-4D97-AF65-F5344CB8AC3E}">
        <p14:creationId xmlns:p14="http://schemas.microsoft.com/office/powerpoint/2010/main" val="3365116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6040B-0E84-9F4F-9FCF-14BD7C879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8150"/>
          </a:xfrm>
        </p:spPr>
        <p:txBody>
          <a:bodyPr/>
          <a:lstStyle/>
          <a:p>
            <a:r>
              <a:rPr lang="en-US" dirty="0"/>
              <a:t>The Institute of Health Matrix and Evaluation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38CBCA-F915-1C4D-BDE4-D913234C7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590" y="1175658"/>
            <a:ext cx="8282153" cy="521062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E68D8B6-41A9-824A-8C47-54E6FDAC5414}"/>
              </a:ext>
            </a:extLst>
          </p:cNvPr>
          <p:cNvSpPr/>
          <p:nvPr/>
        </p:nvSpPr>
        <p:spPr>
          <a:xfrm>
            <a:off x="9402022" y="6488668"/>
            <a:ext cx="28370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www.healthdata.org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8188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2906</TotalTime>
  <Words>539</Words>
  <Application>Microsoft Macintosh PowerPoint</Application>
  <PresentationFormat>Widescreen</PresentationFormat>
  <Paragraphs>80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ＭＳ Ｐゴシック</vt:lpstr>
      <vt:lpstr>Arial</vt:lpstr>
      <vt:lpstr>Calibri</vt:lpstr>
      <vt:lpstr>Calibri Light</vt:lpstr>
      <vt:lpstr>Office Theme</vt:lpstr>
      <vt:lpstr>Basic Data Analysis</vt:lpstr>
      <vt:lpstr>What is ‘Data Science’?</vt:lpstr>
      <vt:lpstr>What is ‘Data Science’?</vt:lpstr>
      <vt:lpstr>What is ‘Data Science’?</vt:lpstr>
      <vt:lpstr>What is ‘Data Science’?</vt:lpstr>
      <vt:lpstr>What is ‘Data Science’?</vt:lpstr>
      <vt:lpstr>What are the typical questions when we get a lot of data?</vt:lpstr>
      <vt:lpstr>Generalized Data Analysis Workflow</vt:lpstr>
      <vt:lpstr>The Institute of Health Matrix and Evaluation</vt:lpstr>
      <vt:lpstr>The Global Health Data Exchange (GHDx)</vt:lpstr>
      <vt:lpstr>Our Data Set</vt:lpstr>
      <vt:lpstr>Our Strategy</vt:lpstr>
      <vt:lpstr>Principle Component Analysis (PCA)</vt:lpstr>
      <vt:lpstr>Hierarchical Clustering: Dendrogram</vt:lpstr>
      <vt:lpstr>Hierarchical Clustering: Dendrogram</vt:lpstr>
      <vt:lpstr>Hierarchical Clustering: Dendrogram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Data Analysis</dc:title>
  <dc:creator>Wang, Yaoyu Ethan</dc:creator>
  <cp:lastModifiedBy>Wang, Yaoyu Ethan</cp:lastModifiedBy>
  <cp:revision>70</cp:revision>
  <dcterms:created xsi:type="dcterms:W3CDTF">2018-12-13T23:04:51Z</dcterms:created>
  <dcterms:modified xsi:type="dcterms:W3CDTF">2018-12-17T03:14:36Z</dcterms:modified>
</cp:coreProperties>
</file>

<file path=docProps/thumbnail.jpeg>
</file>